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35" r:id="rId1"/>
    <p:sldMasterId id="2147483748" r:id="rId2"/>
    <p:sldMasterId id="2147483761" r:id="rId3"/>
    <p:sldMasterId id="2147484261" r:id="rId4"/>
    <p:sldMasterId id="2147484328" r:id="rId5"/>
    <p:sldMasterId id="2147484634" r:id="rId6"/>
    <p:sldMasterId id="2147484955" r:id="rId7"/>
    <p:sldMasterId id="2147485109" r:id="rId8"/>
    <p:sldMasterId id="2147485367" r:id="rId9"/>
  </p:sldMasterIdLst>
  <p:notesMasterIdLst>
    <p:notesMasterId r:id="rId32"/>
  </p:notesMasterIdLst>
  <p:handoutMasterIdLst>
    <p:handoutMasterId r:id="rId33"/>
  </p:handoutMasterIdLst>
  <p:sldIdLst>
    <p:sldId id="372" r:id="rId10"/>
    <p:sldId id="397" r:id="rId11"/>
    <p:sldId id="436" r:id="rId12"/>
    <p:sldId id="454" r:id="rId13"/>
    <p:sldId id="466" r:id="rId14"/>
    <p:sldId id="467" r:id="rId15"/>
    <p:sldId id="465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59" r:id="rId24"/>
    <p:sldId id="475" r:id="rId25"/>
    <p:sldId id="476" r:id="rId26"/>
    <p:sldId id="477" r:id="rId27"/>
    <p:sldId id="478" r:id="rId28"/>
    <p:sldId id="479" r:id="rId29"/>
    <p:sldId id="480" r:id="rId30"/>
    <p:sldId id="384" r:id="rId31"/>
  </p:sldIdLst>
  <p:sldSz cx="9144000" cy="6858000" type="screen4x3"/>
  <p:notesSz cx="6954838" cy="93091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28E25"/>
    <a:srgbClr val="000000"/>
    <a:srgbClr val="080808"/>
    <a:srgbClr val="EAEAEA"/>
    <a:srgbClr val="FF1D1D"/>
    <a:srgbClr val="A32A1D"/>
    <a:srgbClr val="00CC00"/>
    <a:srgbClr val="FF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77920" autoAdjust="0"/>
  </p:normalViewPr>
  <p:slideViewPr>
    <p:cSldViewPr>
      <p:cViewPr varScale="1">
        <p:scale>
          <a:sx n="72" d="100"/>
          <a:sy n="72" d="100"/>
        </p:scale>
        <p:origin x="15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41077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12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1"/>
          <a:lstStyle>
            <a:lvl1pPr algn="l">
              <a:defRPr sz="1200"/>
            </a:lvl1pPr>
          </a:lstStyle>
          <a:p>
            <a:fld id="{FF354489-6187-4782-9EBB-92BAD4A1488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41077" y="8842032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12" y="8842032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1" anchor="b"/>
          <a:lstStyle>
            <a:lvl1pPr algn="l">
              <a:defRPr sz="1200"/>
            </a:lvl1pPr>
          </a:lstStyle>
          <a:p>
            <a:fld id="{453C3FF5-CF9C-4AE2-8101-47452246EB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60308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4107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12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A960B2-D144-4655-A8FE-61BDDD9C8FF3}" type="datetimeFigureOut">
              <a:rPr lang="fa-IR"/>
              <a:pPr>
                <a:defRPr/>
              </a:pPr>
              <a:t>05/04/1445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6"/>
            <a:ext cx="5563870" cy="4189095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41077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12" y="8842029"/>
            <a:ext cx="3013763" cy="465455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Calibri" panose="020F0502020204030204" pitchFamily="34" charset="0"/>
              </a:defRPr>
            </a:lvl1pPr>
          </a:lstStyle>
          <a:p>
            <a:fld id="{5696E140-0D40-464C-B18D-1898231CB333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0778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01318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87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62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9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18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291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16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0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273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3634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45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9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8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78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99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8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57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9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4" y="2438403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76114"/>
            <a:ext cx="7772400" cy="2308324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09C59C-2390-4DCB-8465-927CD2F4C256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2CD45A0-07EF-46EB-AE4F-CD0A4E5DBA59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186498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7F3531C-2BE1-47A7-9647-DD7A93D6854F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2D24CE2-C001-4CD4-8D7A-0C6D0C1DBF25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657546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04912"/>
      </p:ext>
    </p:extLst>
  </p:cSld>
  <p:clrMapOvr>
    <a:masterClrMapping/>
  </p:clrMapOvr>
  <p:hf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pPr>
              <a:defRPr/>
            </a:pPr>
            <a:fld id="{1BF4EFFE-9D07-4AE5-B0A5-B3EE0EF2DE99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74560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E138E-04D8-4982-88C5-BB91DA5E4398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23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2BFBBF-AAA2-4803-8E39-6F23DBC426A6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2231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FD9A7-7ECC-4736-AA45-7A76F16FE3A8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820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A153B-D50A-4A17-8765-F48D3B315E82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872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09BF1-A706-4C45-A513-D758E1B80399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386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4BB53-47CE-42C0-BBE7-03160BF09B31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07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096FA5F-B368-47F0-B0FE-BBB36633DE06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46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E08218D-0716-4939-A071-DBE11C2322E9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D2B7B77-84DF-4C2B-A762-B5E9EBF84898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0654FEB-E861-428B-A0E9-245238DE3AB2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3982566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EEC65-6274-443A-831C-CD7C78B9068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737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pPr>
              <a:defRPr/>
            </a:pPr>
            <a:fld id="{D78E3DB0-7B80-4FB3-B007-5388B59D3155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39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8CC8D89-74DC-43BA-9720-80D1365F11C7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EE3B46-EFB0-4ED6-96D3-1F6FFDCEC588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6901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4" y="2438403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76114"/>
            <a:ext cx="7772400" cy="2308324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FEE5A7-1C9A-400A-BD69-FD649141C27F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F876-2922-4DF7-B427-A6C09B42A43A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875091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7C38-B468-420A-971C-76C5EE8393A9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25688-A248-403E-B398-49F4598B25C7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83366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AA75-0B43-4DA4-B552-0D94757B0820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677-CC96-4D90-9B17-9555E61C72F6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5873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861E-A6F4-4F0D-B6A1-CD71F29E58A1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8DE77-15AD-451A-9BE7-4798B9E7B8DF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691511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1996-1C13-4ACA-B791-59FFBFC3ADE1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27847-B610-40DA-A775-57DD383086A1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778298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9C09-1F7C-4575-8FD8-866AAFA146BF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9E4-903A-4A7C-9059-E46BBD793146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62841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09C5-849C-4F27-8CD0-240F93C78C62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3598-5B34-4177-BB69-6FCFF8B1AC89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47401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49B43A1-FA69-4078-946D-49513FFACDFB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93A524D-7404-4801-876D-41B87CF0DC39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734925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C1F1-3628-4E24-9646-138B0747BB0D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5D0B6-19DD-447C-BEC6-D6F98A2DE9A5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44012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CEEB-CB34-4451-82CE-13B9681699BA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EC08-D8CB-4ABB-99F1-699AB3FF5996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785427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26FB-E710-4342-B8FA-D20209684C5D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5CAE7-B2A5-4E34-8688-674690DADDD7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312937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DF224-2FF1-406C-ADDF-3E6C5CFC1E1A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5EFA1-035F-4DCC-8C35-589DB7241BA8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012446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33A7-D498-49E0-BFC1-267B63431DB8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EDA28-594E-4A1D-865A-8144243382A5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773705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4" y="2438403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76114"/>
            <a:ext cx="7772400" cy="2308324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C1AFF4-EE45-4C32-85F6-70AE3F698F41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F46-1EBB-427F-95FD-1C8EB2294C76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015448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F4A1-D73A-4416-BB46-CCEC20EF7E68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C4654-D77D-4F13-A6A6-C436510DC467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37487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B1B7-C0B4-4A4A-83FB-73B2A4DE8B9F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4E125-4B85-4D3A-8358-7353F07E54A3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085788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F6FE-A1E9-46FD-A562-C8030EE23A20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5E81-1E92-45A8-BC70-5FB88B842076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026169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70ED-E13A-4C1D-A109-1F454AB86A55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39172-E458-4042-8848-7D4E986A40F8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193667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5824AD6-0EF6-4779-989B-F6DECEF65A77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4786493-CEEF-45D9-96AD-924BAF2667A8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086602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2AF9C-D97D-4C3D-8915-0B9FB94A0D90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EBA63-33C6-4A22-898F-1BE140B35BCB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387492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5A27-0194-4515-831A-8DE8D2415C16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EC0F-7F64-465B-AEDA-932AC67EF382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40307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5303-9F94-4DB5-BD60-3E2AF4772168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FF9-A8A9-494D-A741-21A6421D0A6A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415664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0AC0-2580-4E5B-B8CE-ADD8CB80FAD5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6D8F2-B0C6-48B5-A5B6-1509DB93B88E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749031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3B4C-465F-4771-96AC-59598F53A39A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39789-2FDA-4DC2-8733-57A469D1BD98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4216807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C303-7F52-445B-BA16-EEB13428D90E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B4A4D-E3C9-485F-80B0-3BB2E804725F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738880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8F4-ABB4-4702-A1B3-FD4AA4687B0E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CA663-F44B-4604-B3BD-832EE3F00757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12344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528" y="3416427"/>
            <a:ext cx="4536504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7485" y="5085184"/>
            <a:ext cx="4553635" cy="15365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04248" y="6309323"/>
            <a:ext cx="2133600" cy="365125"/>
          </a:xfrm>
        </p:spPr>
        <p:txBody>
          <a:bodyPr/>
          <a:lstStyle>
            <a:lvl1pPr algn="r">
              <a:defRPr sz="1100"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01FC78E5-7D91-468A-8486-65BD0CAAD8D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اکتبر 16، 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iangle rectangle 6"/>
          <p:cNvSpPr/>
          <p:nvPr userDrawn="1"/>
        </p:nvSpPr>
        <p:spPr>
          <a:xfrm rot="10800000">
            <a:off x="5868144" y="0"/>
            <a:ext cx="3275856" cy="1700808"/>
          </a:xfrm>
          <a:prstGeom prst="rtTriangle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28000">
                <a:schemeClr val="accent1">
                  <a:lumMod val="100000"/>
                </a:schemeClr>
              </a:gs>
              <a:gs pos="57000">
                <a:schemeClr val="tx2">
                  <a:alpha val="94000"/>
                  <a:lumMod val="67000"/>
                </a:schemeClr>
              </a:gs>
              <a:gs pos="86000">
                <a:schemeClr val="tx2">
                  <a:lumMod val="50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178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orme libre 7"/>
          <p:cNvSpPr/>
          <p:nvPr userDrawn="1"/>
        </p:nvSpPr>
        <p:spPr>
          <a:xfrm>
            <a:off x="5869240" y="-1"/>
            <a:ext cx="3275856" cy="2178000"/>
          </a:xfrm>
          <a:custGeom>
            <a:avLst/>
            <a:gdLst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059259">
                <a:moveTo>
                  <a:pt x="1993900" y="2057400"/>
                </a:moveTo>
                <a:cubicBezTo>
                  <a:pt x="1195917" y="809625"/>
                  <a:pt x="431270" y="328612"/>
                  <a:pt x="0" y="0"/>
                </a:cubicBezTo>
                <a:lnTo>
                  <a:pt x="3175000" y="1600200"/>
                </a:lnTo>
                <a:cubicBezTo>
                  <a:pt x="2362200" y="1385888"/>
                  <a:pt x="1992312" y="2100263"/>
                  <a:pt x="1993900" y="2057400"/>
                </a:cubicBezTo>
                <a:close/>
              </a:path>
            </a:pathLst>
          </a:custGeom>
          <a:gradFill flip="none" rotWithShape="1">
            <a:gsLst>
              <a:gs pos="90000">
                <a:srgbClr val="528BD1"/>
              </a:gs>
              <a:gs pos="6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6260">
                <a:srgbClr val="325E92"/>
              </a:gs>
              <a:gs pos="5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304800" dist="1651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59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>
            <a:lvl1pPr algn="l">
              <a:defRPr sz="3600" b="1" cap="sm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 sz="2400">
                <a:solidFill>
                  <a:schemeClr val="tx2"/>
                </a:solidFill>
                <a:latin typeface="+mj-lt"/>
              </a:defRPr>
            </a:lvl2pPr>
            <a:lvl3pPr>
              <a:defRPr sz="2000">
                <a:solidFill>
                  <a:schemeClr val="tx2"/>
                </a:solidFill>
                <a:latin typeface="+mj-lt"/>
              </a:defRPr>
            </a:lvl3pPr>
            <a:lvl4pPr>
              <a:defRPr sz="1800">
                <a:solidFill>
                  <a:schemeClr val="tx2"/>
                </a:solidFill>
                <a:latin typeface="+mj-lt"/>
              </a:defRPr>
            </a:lvl4pPr>
            <a:lvl5pPr>
              <a:defRPr sz="18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92794C45-503B-4FB5-8BC9-F1CBFA1F63B1}" type="datetime8">
              <a:rPr lang="fa-IR" smtClean="0">
                <a:solidFill>
                  <a:prstClr val="white">
                    <a:lumMod val="50000"/>
                  </a:prstClr>
                </a:solidFill>
              </a:rPr>
              <a:t>اکتبر 16، 23</a:t>
            </a:fld>
            <a:endParaRPr lang="fr-FR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32C675C4-93C7-41F2-9B34-E2481389FDD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riangle rectangle 7"/>
          <p:cNvSpPr/>
          <p:nvPr userDrawn="1"/>
        </p:nvSpPr>
        <p:spPr>
          <a:xfrm rot="10800000">
            <a:off x="5868144" y="0"/>
            <a:ext cx="3275856" cy="1700808"/>
          </a:xfrm>
          <a:prstGeom prst="rtTriangle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28000">
                <a:schemeClr val="accent1">
                  <a:lumMod val="100000"/>
                </a:schemeClr>
              </a:gs>
              <a:gs pos="57000">
                <a:schemeClr val="tx2">
                  <a:alpha val="94000"/>
                  <a:lumMod val="67000"/>
                </a:schemeClr>
              </a:gs>
              <a:gs pos="86000">
                <a:schemeClr val="tx2">
                  <a:lumMod val="50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178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Forme libre 8"/>
          <p:cNvSpPr/>
          <p:nvPr userDrawn="1"/>
        </p:nvSpPr>
        <p:spPr>
          <a:xfrm>
            <a:off x="5869240" y="-1"/>
            <a:ext cx="3275856" cy="2178000"/>
          </a:xfrm>
          <a:custGeom>
            <a:avLst/>
            <a:gdLst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059259">
                <a:moveTo>
                  <a:pt x="1993900" y="2057400"/>
                </a:moveTo>
                <a:cubicBezTo>
                  <a:pt x="1195917" y="809625"/>
                  <a:pt x="431270" y="328612"/>
                  <a:pt x="0" y="0"/>
                </a:cubicBezTo>
                <a:lnTo>
                  <a:pt x="3175000" y="1600200"/>
                </a:lnTo>
                <a:cubicBezTo>
                  <a:pt x="2362200" y="1385888"/>
                  <a:pt x="1992312" y="2100263"/>
                  <a:pt x="1993900" y="2057400"/>
                </a:cubicBezTo>
                <a:close/>
              </a:path>
            </a:pathLst>
          </a:custGeom>
          <a:gradFill flip="none" rotWithShape="1">
            <a:gsLst>
              <a:gs pos="90000">
                <a:srgbClr val="528BD1"/>
              </a:gs>
              <a:gs pos="6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6260">
                <a:srgbClr val="325E92"/>
              </a:gs>
              <a:gs pos="5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304800" dist="1651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1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gradFill>
          <a:gsLst>
            <a:gs pos="0">
              <a:schemeClr val="tx2"/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6275388" cy="1143000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20AD1D17-D0F9-48A1-8863-5629A89B2552}" type="datetime8">
              <a:rPr lang="fa-IR" smtClean="0">
                <a:solidFill>
                  <a:prstClr val="white"/>
                </a:solidFill>
              </a:rPr>
              <a:t>اکتبر 16،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32C675C4-93C7-41F2-9B34-E2481389FD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riangle rectangle 6"/>
          <p:cNvSpPr/>
          <p:nvPr userDrawn="1"/>
        </p:nvSpPr>
        <p:spPr>
          <a:xfrm rot="10800000">
            <a:off x="5868144" y="0"/>
            <a:ext cx="3275856" cy="17008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orme libre 7"/>
          <p:cNvSpPr/>
          <p:nvPr userDrawn="1"/>
        </p:nvSpPr>
        <p:spPr>
          <a:xfrm>
            <a:off x="5869240" y="-1"/>
            <a:ext cx="3275856" cy="2178000"/>
          </a:xfrm>
          <a:custGeom>
            <a:avLst/>
            <a:gdLst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059259">
                <a:moveTo>
                  <a:pt x="1993900" y="2057400"/>
                </a:moveTo>
                <a:cubicBezTo>
                  <a:pt x="1195917" y="809625"/>
                  <a:pt x="431270" y="328612"/>
                  <a:pt x="0" y="0"/>
                </a:cubicBezTo>
                <a:lnTo>
                  <a:pt x="3175000" y="1600200"/>
                </a:lnTo>
                <a:cubicBezTo>
                  <a:pt x="2362200" y="1385888"/>
                  <a:pt x="1992312" y="2100263"/>
                  <a:pt x="1993900" y="2057400"/>
                </a:cubicBezTo>
                <a:close/>
              </a:path>
            </a:pathLst>
          </a:custGeom>
          <a:gradFill flip="none" rotWithShape="1">
            <a:gsLst>
              <a:gs pos="90000">
                <a:srgbClr val="528BD1"/>
              </a:gs>
              <a:gs pos="6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6260">
                <a:srgbClr val="325E92"/>
              </a:gs>
              <a:gs pos="5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304800" dist="1651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5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E8E0AA5-4B75-46AA-8982-3CA8FC55953D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A3D567D-6084-48CE-9FB9-5FAFCE510843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2770986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906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6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kumimoji="1" lang="en-US" sz="2400">
                    <a:solidFill>
                      <a:srgbClr val="660066"/>
                    </a:solidFill>
                    <a:cs typeface="Arial" charset="0"/>
                  </a:endParaRPr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kumimoji="1" lang="en-US" sz="2400">
                    <a:solidFill>
                      <a:srgbClr val="660066"/>
                    </a:solidFill>
                    <a:cs typeface="Arial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en-US" sz="2400">
                    <a:solidFill>
                      <a:srgbClr val="660066"/>
                    </a:solidFill>
                    <a:cs typeface="Arial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en-US" sz="2400">
                    <a:solidFill>
                      <a:srgbClr val="660066"/>
                    </a:solidFill>
                    <a:cs typeface="Arial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en-US" sz="2400">
                    <a:solidFill>
                      <a:srgbClr val="660066"/>
                    </a:solidFill>
                    <a:cs typeface="Arial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en-US" sz="2400">
                    <a:solidFill>
                      <a:srgbClr val="660066"/>
                    </a:solidFill>
                    <a:cs typeface="Arial" charset="0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kumimoji="1" lang="en-US" sz="2400">
                    <a:solidFill>
                      <a:srgbClr val="660066"/>
                    </a:solidFill>
                    <a:cs typeface="Arial" charset="0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kumimoji="1" lang="en-US" sz="2400">
                    <a:solidFill>
                      <a:srgbClr val="660066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kumimoji="1" lang="en-US" sz="2400">
                  <a:solidFill>
                    <a:srgbClr val="660066"/>
                  </a:solidFill>
                  <a:cs typeface="Arial" charset="0"/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US" sz="2400">
                <a:solidFill>
                  <a:srgbClr val="660066"/>
                </a:solidFill>
                <a:cs typeface="Arial" charset="0"/>
              </a:endParaRPr>
            </a:p>
          </p:txBody>
        </p:sp>
      </p:grpSp>
      <p:sp>
        <p:nvSpPr>
          <p:cNvPr id="4711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E242-A6E8-4B59-8EE8-E7F388B7554B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CDC3-2D0F-4530-80EA-0B62BA555C6F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2102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47E26-8D5D-4CA6-B6DA-5C1EF0CEE1C8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514F-1AE8-4156-948B-EB384B95FB4F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458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591F-10D0-4B5E-97BA-2C5AF388ACBA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EFA0-A224-4733-8FA5-63D16250672C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089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27B2-E860-4AAF-AA84-6748823E22D6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F7565-E495-444A-A01E-6F444A1B23D2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9556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065FE-244B-43C1-B696-AA631FF768BE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0B281-2554-4F13-B82A-2F19ED2CB5FB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1302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E879-7A9D-4F6F-A112-FD57B5383448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7466-9E6B-4605-AA0E-3DDAD0AB1ADC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115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34A83-2F78-49BB-983D-4C5E491E927E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4140-3E91-4E67-A4FD-8C7EA2206059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943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AD92-D253-4D4D-B0DE-410EDA290870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D6840-E28B-48AD-AE22-345605A426A3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3971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CADAF-93F0-4AF8-BCC5-D012703F90E0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3E217-C820-469E-B557-5C61230C7E51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784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7CAB730-E9EB-4282-8FAC-151043EA1FF1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5C88E36-1C62-4350-A9CD-3AA54E541999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3379461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6C9C-073C-49B9-95F0-337C89418DBC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CEC8-143A-4819-A204-81A10E6E561A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741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D8E98-60A5-4FF8-A238-4748C8CA1523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EF49-A135-4379-9EAB-11B5045F3AC8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055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95400" y="19050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F83FC-C6EB-47F2-9023-5DB06E1C1939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DE4C-FD67-4684-A27C-8C1A51AC0D84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8832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3144-B145-4806-8F04-EDAA2F9D52CF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9013B-B9C3-44EA-8E3E-C962CF75C530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266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1" y="466727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8"/>
            <a:ext cx="2057400" cy="365125"/>
          </a:xfrm>
        </p:spPr>
        <p:txBody>
          <a:bodyPr/>
          <a:lstStyle/>
          <a:p>
            <a:pPr>
              <a:defRPr/>
            </a:pPr>
            <a:fld id="{1BF4EFFE-9D07-4AE5-B0A5-B3EE0EF2DE99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9" y="6442528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6" y="6442528"/>
            <a:ext cx="2066535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1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3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5" y="1023871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5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1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3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16731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E138E-04D8-4982-88C5-BB91DA5E4398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47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6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1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4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2BFBBF-AAA2-4803-8E39-6F23DBC426A6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4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9" y="6296734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9" y="1830583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9" y="4176134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262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3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3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FD9A7-7ECC-4736-AA45-7A76F16FE3A8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7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7" y="566928"/>
            <a:ext cx="6673867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9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3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9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3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A153B-D50A-4A17-8765-F48D3B315E82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91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09BF1-A706-4C45-A513-D758E1B80399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91A0A27-2445-4355-8D8A-F7AA3615D525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4A1083B-2838-48EF-B16B-499FBB9F8ECC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8065663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" y="4766"/>
            <a:ext cx="3780079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4BB53-47CE-42C0-BBE7-03160BF09B31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4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  <p15:guide id="2" pos="4051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9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1" y="1503908"/>
            <a:ext cx="2420787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9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1" y="3223807"/>
            <a:ext cx="2420787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4"/>
            <a:ext cx="242078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096FA5F-B368-47F0-B0FE-BBB36633DE06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9" y="6286504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1" y="373608"/>
            <a:ext cx="2420787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0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  <p15:guide id="2" pos="4051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9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1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4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3" y="6296619"/>
            <a:ext cx="242801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E08218D-0716-4939-A071-DBE11C2322E9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9"/>
            <a:ext cx="571119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8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28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EEC65-6274-443A-831C-CD7C78B9068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13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2" y="4766"/>
            <a:ext cx="3780079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8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524374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7" y="6296619"/>
            <a:ext cx="1879497" cy="365125"/>
          </a:xfrm>
        </p:spPr>
        <p:txBody>
          <a:bodyPr/>
          <a:lstStyle/>
          <a:p>
            <a:pPr>
              <a:defRPr/>
            </a:pPr>
            <a:fld id="{D78E3DB0-7B80-4FB3-B007-5388B59D3155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7" y="6296619"/>
            <a:ext cx="4469683" cy="365125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6" y="2928736"/>
            <a:ext cx="5383267" cy="453203"/>
          </a:xfrm>
        </p:spPr>
        <p:txBody>
          <a:bodyPr/>
          <a:lstStyle>
            <a:lvl1pPr algn="l">
              <a:defRPr/>
            </a:lvl1pPr>
          </a:lstStyle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5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461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7772871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1523"/>
      </p:ext>
    </p:extLst>
  </p:cSld>
  <p:clrMapOvr>
    <a:masterClrMapping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6" y="1828800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124514-8091-4B5B-A460-E159ABA60CEB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11" y="3264407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80" y="292610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ACF57F87-0955-4490-8BEA-ED68C8056D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1906460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94073-6579-4281-90F0-B1E4FCCFB76C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884F-0E91-4CA6-AA35-8B3E07CC4C3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380322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2257589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2257589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2B8C6-C027-4D08-BA86-979665300478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E3C7-A81B-4EEA-99F4-3EF35ECD2CD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553389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1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200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DA5BB-4D37-4749-933F-9B70BA6BF625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03F3-C3B0-480D-B7A5-5A583F81704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41744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9A1B48C-14E3-4408-8EB1-068614461546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5249BB1-3BD5-4128-BB0F-2F71602E65DA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1534468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1"/>
            <a:ext cx="3636979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1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62BF0-786C-4C28-B959-C0A377CFB966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B0024-9E55-4483-BDF2-A2B2E64A902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9313486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8F195-4534-40F6-83BD-4194C34BB546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9888-C360-485D-A111-D63270CE82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056390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8DBBC-85F6-4A17-AA4C-460B60D0F0D8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EED3-CD84-4A67-ACF5-95B438F7390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6230827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1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086845"/>
            <a:ext cx="2712591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0ED31-89CF-4E80-9B31-33D25D1EFA22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2D9F-8DDC-4F4B-ADF5-8783C304F93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3284250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10" y="1320801"/>
            <a:ext cx="2791103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3"/>
            <a:ext cx="3001939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2D3BB-6D25-4DBE-AE43-DD96E94A364A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605-B114-429B-AD2F-49D1ED21203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2835776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4"/>
            <a:ext cx="642200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4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90BCA-BD65-4343-AF53-E50217845BD0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E0994-CBF0-4D91-88CC-823266F71E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92654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927101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7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E983F5-0F15-4359-A5B9-534DEF897D1C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E0994-CBF0-4D91-88CC-823266F71E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21916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2" y="654264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5" y="2900540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1" y="914402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4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33CF6F8-B469-4195-8ABD-19C842E924B8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E0994-CBF0-4D91-88CC-823266F71E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51920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2057400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D0EBE-AFF8-4F65-8147-50DB820E66AA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E0994-CBF0-4D91-88CC-823266F71E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8726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2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5" y="2489200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5" y="3147165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2"/>
            <a:ext cx="232675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3" y="3147165"/>
            <a:ext cx="232675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2489201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1" y="2489202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2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29E7E-B443-485B-8BA7-713921C53BD2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E0994-CBF0-4D91-88CC-823266F71E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723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A1AE551-40D9-4701-9139-E42F7D1EB082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42B5396-8846-48DC-B311-B19C8E00F763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7674224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7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2" y="2489201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88547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1"/>
            <a:ext cx="202518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10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8481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1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2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2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DA6C1-F3BF-4C24-8842-BAA15800098F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F71-AF51-42F5-A52D-297C929B687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1439767"/>
      </p:ext>
    </p:extLst>
  </p:cSld>
  <p:clrMapOvr>
    <a:masterClrMapping/>
  </p:clrMapOvr>
  <p:hf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2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00839-4BDF-4358-A336-8B982A40D525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740C-A1C7-4BA7-96E9-60D80CF4CB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4928460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69" y="1447800"/>
            <a:ext cx="1119475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7" y="1447800"/>
            <a:ext cx="4435439" cy="457199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06598-6AD5-47E3-86C9-08230DE04530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0B90-E86A-4A39-942F-CF5463A63B6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2838078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7"/>
            <a:ext cx="7796031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91536-640D-4781-A939-BA8A380CB121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73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22499"/>
      </p:ext>
    </p:extLst>
  </p:cSld>
  <p:clrMapOvr>
    <a:masterClrMapping/>
  </p:clrMapOvr>
  <p:hf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16650"/>
      </p:ext>
    </p:extLst>
  </p:cSld>
  <p:clrMapOvr>
    <a:masterClrMapping/>
  </p:clrMapOvr>
  <p:hf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949163"/>
      </p:ext>
    </p:extLst>
  </p:cSld>
  <p:clrMapOvr>
    <a:masterClrMapping/>
  </p:clrMapOvr>
  <p:hf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0161"/>
      </p:ext>
    </p:extLst>
  </p:cSld>
  <p:clrMapOvr>
    <a:masterClrMapping/>
  </p:clrMapOvr>
  <p:hf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66900"/>
      </p:ext>
    </p:extLst>
  </p:cSld>
  <p:clrMapOvr>
    <a:masterClrMapping/>
  </p:clrMapOvr>
  <p:hf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9489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7AFD2D9-DB5C-401F-B7AF-7D4D0FF635A8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7396AC6-7EC3-47F2-9CC8-1EBC3A4483BE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320420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38695"/>
      </p:ext>
    </p:extLst>
  </p:cSld>
  <p:clrMapOvr>
    <a:masterClrMapping/>
  </p:clrMapOvr>
  <p:hf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361892"/>
      </p:ext>
    </p:extLst>
  </p:cSld>
  <p:clrMapOvr>
    <a:masterClrMapping/>
  </p:clrMapOvr>
  <p:hf hdr="0" ft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99283"/>
      </p:ext>
    </p:extLst>
  </p:cSld>
  <p:clrMapOvr>
    <a:masterClrMapping/>
  </p:clrMapOvr>
  <p:hf hdr="0" ft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7939"/>
      </p:ext>
    </p:extLst>
  </p:cSld>
  <p:clrMapOvr>
    <a:masterClrMapping/>
  </p:clrMapOvr>
  <p:hf hdr="0" ft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478941"/>
      </p:ext>
    </p:extLst>
  </p:cSld>
  <p:clrMapOvr>
    <a:masterClrMapping/>
  </p:clrMapOvr>
  <p:hf hdr="0" ft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849891"/>
      </p:ext>
    </p:extLst>
  </p:cSld>
  <p:clrMapOvr>
    <a:masterClrMapping/>
  </p:clrMapOvr>
  <p:hf hdr="0" ft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94835"/>
      </p:ext>
    </p:extLst>
  </p:cSld>
  <p:clrMapOvr>
    <a:masterClrMapping/>
  </p:clrMapOvr>
  <p:hf hdr="0" ft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36746"/>
      </p:ext>
    </p:extLst>
  </p:cSld>
  <p:clrMapOvr>
    <a:masterClrMapping/>
  </p:clrMapOvr>
  <p:hf hdr="0" ft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89617"/>
      </p:ext>
    </p:extLst>
  </p:cSld>
  <p:clrMapOvr>
    <a:masterClrMapping/>
  </p:clrMapOvr>
  <p:hf hdr="0" ft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4D1FB-3158-432A-BA71-D779C96B284D}" type="datetime8">
              <a:rPr lang="fa-IR" smtClean="0">
                <a:solidFill>
                  <a:srgbClr val="000000"/>
                </a:solidFill>
              </a:rPr>
              <a:t>اکتبر 16، 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BC6D-7DB4-49DD-8ACF-DA58686C738A}" type="slidenum"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48531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showeet.com/" TargetMode="Externa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83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84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85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86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87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88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89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90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91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92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93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94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95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96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97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98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08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8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307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14DA6C1-F3BF-4C24-8842-BAA15800098F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fld id="{1D744F71-AF51-42F5-A52D-297C929B6870}" type="slidenum">
              <a:rPr lang="fa-IR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ransition spd="slow"/>
  <p:hf hdr="0" ft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Titr"/>
          <a:cs typeface="Titr" pitchFamily="2" charset="-78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Titr"/>
          <a:cs typeface="Titr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Titr"/>
          <a:cs typeface="Titr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Titr"/>
          <a:cs typeface="Titr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Titr"/>
          <a:cs typeface="Titr"/>
        </a:defRPr>
      </a:lvl5pPr>
      <a:lvl6pPr marL="457189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8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2" indent="-342892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7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08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09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10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11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12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13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14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15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16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17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18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19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20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21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22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23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24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25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10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0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09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DEC65-3857-48FE-878C-9BD250ED6BAA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5000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87F1FE9-A8EF-4B19-ABE9-086381067232}" type="slidenum">
              <a:rPr lang="fa-IR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</p:sldLayoutIdLst>
  <p:transition spd="slow"/>
  <p:hf hdr="0" ft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8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2" indent="-342892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31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32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33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34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35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36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37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38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39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40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41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42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43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44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45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46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47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48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49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512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13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12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8C6330-06A7-40BC-8F28-95E94E111D2F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5000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9EC888F-0337-422C-8C57-FBDFCD3E8149}" type="slidenum">
              <a:rPr lang="fa-IR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 spd="slow"/>
  <p:hf hdr="0" ft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8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2" indent="-342892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8AD329-9F48-4B16-9070-F6B9B607B360}" type="datetime8">
              <a:rPr lang="fa-I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اکتبر 16، 23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C675C4-93C7-41F2-9B34-E2481389FDD4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8396805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-1386631" y="1"/>
            <a:ext cx="138164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Free template released by </a:t>
            </a:r>
            <a:r>
              <a:rPr lang="en-US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hlinkClick r:id="rId6"/>
              </a:rPr>
              <a:t>Showeet.com</a:t>
            </a:r>
            <a:endParaRPr lang="en-US" sz="11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</p:sldLayoutIdLst>
  <p:hf hdr="0" ftr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62002" y="6400802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en-US" sz="2400">
              <a:solidFill>
                <a:srgbClr val="660066"/>
              </a:solidFill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Arial" charset="0"/>
              </a:defRPr>
            </a:lvl1pPr>
          </a:lstStyle>
          <a:p>
            <a:pPr>
              <a:defRPr/>
            </a:pPr>
            <a:fld id="{0C56C520-BABC-48C8-8933-CCC6C0A86CFA}" type="datetime8">
              <a:rPr lang="fa-IR" smtClean="0">
                <a:solidFill>
                  <a:srgbClr val="660066"/>
                </a:solidFill>
              </a:rPr>
              <a:t>اکتبر 16، 23</a:t>
            </a:fld>
            <a:endParaRPr lang="en-US">
              <a:solidFill>
                <a:srgbClr val="660066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Arial" charset="0"/>
              </a:defRPr>
            </a:lvl1pPr>
          </a:lstStyle>
          <a:p>
            <a:pPr>
              <a:defRPr/>
            </a:pPr>
            <a:fld id="{34DCA865-1CF6-4BC2-87F0-75E6A0D2E5D8}" type="slidenum">
              <a:rPr lang="en-US">
                <a:solidFill>
                  <a:srgbClr val="6600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0066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2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46090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kumimoji="1" lang="en-US" sz="2400">
                  <a:solidFill>
                    <a:srgbClr val="660066"/>
                  </a:solidFill>
                  <a:cs typeface="Arial" charset="0"/>
                </a:endParaRPr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kumimoji="1" lang="en-US" sz="2400">
                  <a:solidFill>
                    <a:srgbClr val="660066"/>
                  </a:solidFill>
                  <a:cs typeface="Arial" charset="0"/>
                </a:endParaRPr>
              </a:p>
            </p:txBody>
          </p:sp>
          <p:sp>
            <p:nvSpPr>
              <p:cNvPr id="46092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kumimoji="1" lang="en-US" sz="2400">
                  <a:solidFill>
                    <a:srgbClr val="660066"/>
                  </a:solidFill>
                  <a:cs typeface="Arial" charset="0"/>
                </a:endParaRPr>
              </a:p>
            </p:txBody>
          </p:sp>
          <p:sp>
            <p:nvSpPr>
              <p:cNvPr id="46093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kumimoji="1" lang="en-US" sz="2400">
                  <a:solidFill>
                    <a:srgbClr val="660066"/>
                  </a:solidFill>
                  <a:cs typeface="Arial" charset="0"/>
                </a:endParaRPr>
              </a:p>
            </p:txBody>
          </p:sp>
          <p:sp>
            <p:nvSpPr>
              <p:cNvPr id="46094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kumimoji="1" lang="en-US" sz="2400">
                  <a:solidFill>
                    <a:srgbClr val="660066"/>
                  </a:solidFill>
                  <a:cs typeface="Arial" charset="0"/>
                </a:endParaRPr>
              </a:p>
            </p:txBody>
          </p:sp>
          <p:sp>
            <p:nvSpPr>
              <p:cNvPr id="46095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kumimoji="1" lang="en-US" sz="2400">
                  <a:solidFill>
                    <a:srgbClr val="660066"/>
                  </a:solidFill>
                  <a:cs typeface="Arial" charset="0"/>
                </a:endParaRPr>
              </a:p>
            </p:txBody>
          </p:sp>
          <p:sp>
            <p:nvSpPr>
              <p:cNvPr id="46096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kumimoji="1" lang="en-US" sz="2400">
                  <a:solidFill>
                    <a:srgbClr val="660066"/>
                  </a:solidFill>
                  <a:cs typeface="Arial" charset="0"/>
                </a:endParaRPr>
              </a:p>
            </p:txBody>
          </p:sp>
          <p:sp>
            <p:nvSpPr>
              <p:cNvPr id="46097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kumimoji="1" lang="en-US" sz="2400">
                  <a:solidFill>
                    <a:srgbClr val="660066"/>
                  </a:solidFill>
                  <a:cs typeface="Arial" charset="0"/>
                </a:endParaRPr>
              </a:p>
            </p:txBody>
          </p:sp>
        </p:grp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en-US" sz="2400">
                <a:solidFill>
                  <a:srgbClr val="660066"/>
                </a:solidFill>
                <a:cs typeface="Arial" charset="0"/>
              </a:endParaRPr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US" sz="2400">
                <a:solidFill>
                  <a:srgbClr val="660066"/>
                </a:solidFill>
                <a:cs typeface="Arial" charset="0"/>
              </a:endParaRPr>
            </a:p>
          </p:txBody>
        </p:sp>
      </p:grp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762002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en-US" sz="2400">
              <a:solidFill>
                <a:srgbClr val="66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2" y="4766"/>
            <a:ext cx="3780079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1" y="568345"/>
            <a:ext cx="667317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CA1B96B-D82B-4FAC-B240-37BB4C25D8A6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7" y="6296619"/>
            <a:ext cx="4250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2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744F71-AF51-42F5-A52D-297C929B6870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9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5127" r:id="rId12"/>
  </p:sldLayoutIdLst>
  <p:transition spd="slow">
    <p:pull dir="d"/>
  </p:transition>
  <p:hf hdr="0" ftr="0"/>
  <p:txStyles>
    <p:titleStyle>
      <a:lvl1pPr algn="l" defTabSz="685783" rtl="1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24" indent="-240024" algn="r" defTabSz="685783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48" indent="-240024" algn="r" defTabSz="685783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72" indent="-240024" algn="r" defTabSz="685783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096" indent="-240024" algn="r" defTabSz="685783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20" indent="-240024" algn="r" defTabSz="685783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44" indent="-240024" algn="r" defTabSz="685783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168" indent="-240024" algn="r" defTabSz="685783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192" indent="-240024" algn="r" defTabSz="685783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16" indent="-240024" algn="r" defTabSz="685783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 userDrawn="1">
          <p15:clr>
            <a:srgbClr val="F26B43"/>
          </p15:clr>
        </p15:guide>
        <p15:guide id="2" pos="4416" userDrawn="1">
          <p15:clr>
            <a:srgbClr val="F26B43"/>
          </p15:clr>
        </p15:guide>
        <p15:guide id="3" pos="4800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387" userDrawn="1">
          <p15:clr>
            <a:srgbClr val="F26B43"/>
          </p15:clr>
        </p15:guide>
        <p15:guide id="8" orient="horz" pos="3960" userDrawn="1">
          <p15:clr>
            <a:srgbClr val="F26B43"/>
          </p15:clr>
        </p15:guide>
        <p15:guide id="9" orient="horz" pos="1536" userDrawn="1">
          <p15:clr>
            <a:srgbClr val="F26B43"/>
          </p15:clr>
        </p15:guide>
        <p15:guide id="10" orient="horz" pos="3840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3600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pos="5527" userDrawn="1">
          <p15:clr>
            <a:srgbClr val="F26B43"/>
          </p15:clr>
        </p15:guide>
        <p15:guide id="15" pos="1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5" y="925606"/>
            <a:ext cx="6346079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5" y="6371445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14DA6C1-F3BF-4C24-8842-BAA15800098F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1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D744F71-AF51-42F5-A52D-297C929B687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8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  <p:sldLayoutId id="2147484967" r:id="rId12"/>
    <p:sldLayoutId id="2147484968" r:id="rId13"/>
    <p:sldLayoutId id="2147484969" r:id="rId14"/>
    <p:sldLayoutId id="2147484970" r:id="rId15"/>
    <p:sldLayoutId id="2147484971" r:id="rId16"/>
    <p:sldLayoutId id="2147484972" r:id="rId17"/>
    <p:sldLayoutId id="2147485128" r:id="rId18"/>
  </p:sldLayoutIdLst>
  <p:hf hdr="0" ftr="0"/>
  <p:txStyles>
    <p:titleStyle>
      <a:lvl1pPr algn="l" defTabSz="457189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2" indent="-342892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783" indent="-283457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09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0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2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555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748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894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138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14DA6C1-F3BF-4C24-8842-BAA15800098F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744F71-AF51-42F5-A52D-297C929B687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34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19" r:id="rId10"/>
    <p:sldLayoutId id="2147485120" r:id="rId11"/>
    <p:sldLayoutId id="2147485121" r:id="rId12"/>
    <p:sldLayoutId id="2147485122" r:id="rId13"/>
    <p:sldLayoutId id="2147485123" r:id="rId14"/>
    <p:sldLayoutId id="2147485124" r:id="rId15"/>
    <p:sldLayoutId id="2147485125" r:id="rId16"/>
    <p:sldLayoutId id="2147485126" r:id="rId17"/>
  </p:sldLayoutIdLst>
  <p:transition spd="slow">
    <p:pull dir="d"/>
  </p:transition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CA1B96B-D82B-4FAC-B240-37BB4C25D8A6}" type="datetime8">
              <a:rPr lang="fa-IR" smtClean="0"/>
              <a:t>اکتبر 16،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744F71-AF51-42F5-A52D-297C929B6870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2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8" r:id="rId1"/>
    <p:sldLayoutId id="2147485369" r:id="rId2"/>
    <p:sldLayoutId id="2147485370" r:id="rId3"/>
    <p:sldLayoutId id="2147485371" r:id="rId4"/>
    <p:sldLayoutId id="2147485372" r:id="rId5"/>
    <p:sldLayoutId id="2147485373" r:id="rId6"/>
    <p:sldLayoutId id="2147485374" r:id="rId7"/>
    <p:sldLayoutId id="2147485375" r:id="rId8"/>
    <p:sldLayoutId id="2147485376" r:id="rId9"/>
    <p:sldLayoutId id="2147485377" r:id="rId10"/>
    <p:sldLayoutId id="2147485378" r:id="rId11"/>
  </p:sldLayoutIdLst>
  <p:transition spd="slow">
    <p:pull dir="d"/>
  </p:transition>
  <p:hf hdr="0" ftr="0"/>
  <p:txStyles>
    <p:titleStyle>
      <a:lvl1pPr algn="l" defTabSz="685800" rtl="1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r" defTabSz="6858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r" defTabSz="6858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r" defTabSz="6858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r" defTabSz="6858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r" defTabSz="6858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r" defTabSz="6858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r" defTabSz="6858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r" defTabSz="6858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r" defTabSz="6858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1386">
          <p15:clr>
            <a:srgbClr val="F26B43"/>
          </p15:clr>
        </p15:guide>
        <p15:guide id="8" orient="horz" pos="3960">
          <p15:clr>
            <a:srgbClr val="F26B43"/>
          </p15:clr>
        </p15:guide>
        <p15:guide id="9" orient="horz" pos="1536">
          <p15:clr>
            <a:srgbClr val="F26B43"/>
          </p15:clr>
        </p15:guide>
        <p15:guide id="10" orient="horz" pos="3840">
          <p15:clr>
            <a:srgbClr val="F26B43"/>
          </p15:clr>
        </p15:guide>
        <p15:guide id="11" pos="3312">
          <p15:clr>
            <a:srgbClr val="F26B43"/>
          </p15:clr>
        </p15:guide>
        <p15:guide id="12" pos="3600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pos="5526">
          <p15:clr>
            <a:srgbClr val="F26B43"/>
          </p15:clr>
        </p15:guide>
        <p15:guide id="15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9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0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3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5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8065" y="3212970"/>
            <a:ext cx="8127870" cy="1131276"/>
          </a:xfrm>
        </p:spPr>
        <p:txBody>
          <a:bodyPr rtlCol="0"/>
          <a:lstStyle/>
          <a:p>
            <a:pPr algn="ctr" rtl="1">
              <a:defRPr/>
            </a:pPr>
            <a:r>
              <a:rPr lang="fa-I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itchFamily="2" charset="-78"/>
              </a:rPr>
              <a:t>مراقبت از مبتلایان به آلزایمر</a:t>
            </a:r>
          </a:p>
        </p:txBody>
      </p:sp>
      <p:pic>
        <p:nvPicPr>
          <p:cNvPr id="77828" name="Content Placeholder 3" descr="C:\Documents and Settings\Administrator\Desktop\untitled.bmp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365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79640" y="4365130"/>
            <a:ext cx="4896680" cy="1224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FFFF00"/>
                </a:solidFill>
                <a:cs typeface="B Roya" pitchFamily="2" charset="-78"/>
              </a:rPr>
              <a:t>مدرس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cs typeface="B Roya" pitchFamily="2" charset="-78"/>
              </a:rPr>
              <a:t>دکتر خوش تراش- مهر 1402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5588">
        <p:blinds dir="vert"/>
      </p:transition>
    </mc:Choice>
    <mc:Fallback xmlns="">
      <p:transition spd="slow" advTm="10558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1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 </a:t>
            </a: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ادامه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90" y="1700760"/>
            <a:ext cx="8137130" cy="4608640"/>
          </a:xfrm>
          <a:solidFill>
            <a:srgbClr val="FF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ترتیب مبلمان و اثاثیه را حفظ کنید اما اثاثیه دارای گوشه های نوک تیز، صندلی های گهواره ای، میزهای عسلی و عتیقه جات شکستنی را بردارید یا مکان آنها را تغییر دهید.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از داشتن دستبند هویت پزشکی برای بیمار اطمینان حاصل کنید.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بر فعالیت های خطرناک بیمار مانند آشپزی نظارت کنید.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مهارت بیمار در رانندگی را در فواصل منظم ارزیابی نمایید.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C7B127-7B92-E007-8627-ADBCCEC199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r="7919" b="5722"/>
          <a:stretch/>
        </p:blipFill>
        <p:spPr>
          <a:xfrm>
            <a:off x="899490" y="2564880"/>
            <a:ext cx="1872260" cy="2020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99786C-6022-C8F5-6774-0120C92EB0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6"/>
          <a:stretch/>
        </p:blipFill>
        <p:spPr>
          <a:xfrm>
            <a:off x="899490" y="4653171"/>
            <a:ext cx="2657475" cy="151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FC3F0A-3520-E85B-02B4-F315B2D0EE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/>
          <a:stretch/>
        </p:blipFill>
        <p:spPr>
          <a:xfrm>
            <a:off x="6464796" y="4423450"/>
            <a:ext cx="2467171" cy="1872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578C2A6-5CA3-CC6C-1807-30F5A8DB0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0" y="4423450"/>
            <a:ext cx="2467171" cy="1872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80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75698">
        <p15:prstTrans prst="curtains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1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 </a:t>
            </a: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ادامه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90" y="1628750"/>
            <a:ext cx="8137130" cy="4680650"/>
          </a:xfr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فرش ها و قالی های کناره را که احتمال سر خوردن آنها وجود دارد بردارید.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اکثر حوادث در آشپزخانه و حمام رخ می دهند بنابراین بطور دقیق آنها را بررسی نمایید.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با بیرون آوردن پیچ های شعله گاز، عملا آنها را از کار بیندازید یا در پشت اجاق گاز یک سوئیچ ویژه نصب کنید.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پوشش های لیز داخل حمام را بردارید.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میله هایی در سرویس بهداشتی و بخصوص حمام نصب کنید؛</a:t>
            </a:r>
          </a:p>
          <a:p>
            <a:pPr marL="0" indent="0" algn="just" rtl="1">
              <a:buNone/>
            </a:pPr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این میله ها را به تیرهای ساختمان متصل کنید نه به گچ یا لایه خشک دیوار.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776DAA-2B7D-5A65-966C-5CB3E940B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2996940"/>
            <a:ext cx="1919860" cy="3240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AA61FA-1F4E-0EE2-094D-0B57243C8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0" y="4741666"/>
            <a:ext cx="3057525" cy="1495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39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5698">
        <p15:prstTrans prst="wind" invX="1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2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</a:t>
            </a:r>
            <a:r>
              <a:rPr lang="fa-IR" sz="4400" dirty="0">
                <a:solidFill>
                  <a:schemeClr val="tx1"/>
                </a:solidFill>
                <a:cs typeface="B Mitra" panose="00000400000000000000" pitchFamily="2" charset="-78"/>
              </a:rPr>
              <a:t> ادامه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90" y="1700760"/>
            <a:ext cx="8137130" cy="4608640"/>
          </a:xfr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برای حمام از صندلی های مخصوص با پایه های غیر لغزنده استفاده کنید.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درجه حرارت آبگرمکن را پایین بیاورید به حدی که آب آنقدر داغ نشود که بتواند کسی را بسوزاند.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روی شیرهای آب، از برچسب آب گرم و سرد استفاده کنید.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اگر لوله های آب داغ توکار نیستند روی آنها را با عایق بپوشانید.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دوش های دستی، نیاز فرد را به حرکت در حمام کاهش می دهند.</a:t>
            </a:r>
          </a:p>
          <a:p>
            <a:pPr algn="just" rtl="1"/>
            <a:endParaRPr lang="en-US" sz="24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D4C11C-72DD-BC85-A987-A94440115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2733492"/>
            <a:ext cx="1800225" cy="2543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D50E2E-3251-018F-5837-570B441B5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25" y="4561015"/>
            <a:ext cx="2933700" cy="167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8A8F01-86BB-36B2-B443-B03B8E5AA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70" y="4577593"/>
            <a:ext cx="3056625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10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5698">
        <p15:prstTrans prst="drape" invX="1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2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 </a:t>
            </a: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ادامه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90" y="1628750"/>
            <a:ext cx="8137130" cy="4680650"/>
          </a:xfr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بر روی لبه های وسایل، نوارهای روشن بچسبانید.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درب کشوها و کابینت های دارو، فرآورده های شیمیایی، یا وسایل خطرناک را قفل کنید.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درب پشت بام و زیرزمین را قفل کنید.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تا زمان داشتن قابلیت درک مطلب و خواندن،</a:t>
            </a:r>
          </a:p>
          <a:p>
            <a:pPr marL="0" indent="0" algn="just" rtl="1">
              <a:buNone/>
            </a:pPr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از یادداشت های راهنما استفاده کنید. مانند "گاز  </a:t>
            </a:r>
          </a:p>
          <a:p>
            <a:pPr marL="0" indent="0" algn="just" rtl="1">
              <a:buNone/>
            </a:pPr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را خاموش کن"، "شیر آب را ببند"، و ... </a:t>
            </a:r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.</a:t>
            </a:r>
          </a:p>
          <a:p>
            <a:pPr algn="just" rtl="1"/>
            <a:endParaRPr lang="en-US" sz="24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54B6FD-F260-A90B-29FD-7159F14FE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10" y="2564880"/>
            <a:ext cx="3386758" cy="1728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12A4DE-B9CD-7D7B-29E3-81FF4982D2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0"/>
          <a:stretch/>
        </p:blipFill>
        <p:spPr>
          <a:xfrm>
            <a:off x="1043509" y="4293121"/>
            <a:ext cx="3386759" cy="2016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D0FE24-8B71-7B1A-0347-BD1D5E0EB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4408540"/>
            <a:ext cx="3386760" cy="1900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5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5698">
        <p14:flip dir="l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2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 </a:t>
            </a: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ادامه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90" y="1700760"/>
            <a:ext cx="7988430" cy="4608640"/>
          </a:xfrm>
          <a:solidFill>
            <a:srgbClr val="FF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تلفن همراه خود و تلفن های ضروری مانند اورژانس، آتش نشانی، پلیس و ... را بنویسید و نصب کنید.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برای پله ها نرده بگذارید.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از نرم و راحت بودن کفش بیمار اطمینان حاصل نمایید. </a:t>
            </a:r>
          </a:p>
          <a:p>
            <a:pPr algn="just" rtl="1"/>
            <a:endParaRPr lang="fa-IR" sz="28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endParaRPr lang="en-US" sz="24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EF2C81-3711-2D94-7415-C8CF1889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2233612"/>
            <a:ext cx="2448340" cy="3787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0E6831-5D95-0FD4-F632-C5253DB80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60" y="3645030"/>
            <a:ext cx="2448340" cy="2520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5DF47-F754-A41B-16C8-122CBD7110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7"/>
          <a:stretch/>
        </p:blipFill>
        <p:spPr>
          <a:xfrm>
            <a:off x="6121608" y="3645030"/>
            <a:ext cx="2626972" cy="2520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75698">
        <p14:honeycomb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xmlns="" id="{3C56926B-CB37-D360-F7C9-E5D649F86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2200" y="2204830"/>
            <a:ext cx="2845259" cy="165623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>
                <a:solidFill>
                  <a:schemeClr val="tx1"/>
                </a:solidFill>
                <a:cs typeface="B Titr" panose="00000700000000000000" pitchFamily="2" charset="-78"/>
              </a:rPr>
              <a:t>بی اختیاری ادرار و مدفوع</a:t>
            </a:r>
            <a:endParaRPr lang="en-US" sz="5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36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911">
        <p14:ripple/>
      </p:transition>
    </mc:Choice>
    <mc:Fallback xmlns="">
      <p:transition spd="slow" advTm="1391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2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90" y="1700760"/>
            <a:ext cx="7988430" cy="4608640"/>
          </a:xfrm>
          <a:solidFill>
            <a:srgbClr val="FF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در مراحل اولیه، پیش بینی نیاز بیمار به دفع و زمان بندی کردن دفع ادرار و مدفوع می تواند مفید باشد.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پس از شام، مصرف مایعات را محدود کنید.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بیمار ممکن است نیاز به دفع را با علائم غیر کلامی مانند بی قراری، گرفتن ناحیه تناسلی، یا بیرون آوردن لباس نشان دهد.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با استفاده از علائم واضح و روشن، مسیر توالت را به بیمار نشان دهید.</a:t>
            </a:r>
            <a:endParaRPr lang="fa-IR" sz="28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endParaRPr lang="en-US" sz="24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60289E-22A2-F788-4EF3-D758935F13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>
          <a:xfrm>
            <a:off x="5076070" y="4454314"/>
            <a:ext cx="3384470" cy="1800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90FB1B-5715-CB6B-E9D3-AF04147457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3"/>
          <a:stretch/>
        </p:blipFill>
        <p:spPr>
          <a:xfrm>
            <a:off x="1115520" y="4454314"/>
            <a:ext cx="3384470" cy="1800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05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5698">
        <p15:prstTrans prst="fracture"/>
      </p:transition>
    </mc:Choice>
    <mc:Fallback xmlns="">
      <p:transition spd="slow" advTm="17569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2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 </a:t>
            </a: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ادامه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20" y="1700760"/>
            <a:ext cx="7772400" cy="4608640"/>
          </a:xfrm>
          <a:solidFill>
            <a:srgbClr val="FF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به طور مکرر بیمار را به توالت ببرید.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در مراحل پایانی، پوشیدن پدهای مخصوص بی اختیاری در طول روز، و استفاده از وسایل خارجی تخلیه ادرار هنگام شب مفید است.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از پدهای مخصوص تخت و پوشش های ویژه تشک استفاده کنید.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از تعبیه سوندهای به جا ماندنی خودداری کنید (تروما و عفونت).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هنگام بیرون بردن بیماران، همیشه یک دست لباس اضافه به همراه داشته باشد.</a:t>
            </a:r>
          </a:p>
          <a:p>
            <a:pPr algn="just" rtl="1"/>
            <a:endParaRPr lang="en-US" sz="24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5FC392-E734-C1FE-BA60-752228FC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80" y="4509150"/>
            <a:ext cx="3376248" cy="16562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77B82F-3874-70DA-2A4E-86622932A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03" y="4509150"/>
            <a:ext cx="3376248" cy="1656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2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75698">
        <p14:glitter dir="r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09B1F-3AB4-4BE1-84EA-515B719A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D47E26-8D5D-4CA6-B6DA-5C1EF0CEE1C8}" type="datetime8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اکتبر 16، 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9AD31A-5849-4AF2-9335-CC3626DA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1514F-1AE8-4156-948B-EB384B95FB4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65DC850-DBDB-4195-8B4A-8E7A22A2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500" y="2708900"/>
            <a:ext cx="2991219" cy="14402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نقص در فعالیت و  مراقبت از خود</a:t>
            </a:r>
          </a:p>
        </p:txBody>
      </p:sp>
    </p:spTree>
    <p:extLst>
      <p:ext uri="{BB962C8B-B14F-4D97-AF65-F5344CB8AC3E}">
        <p14:creationId xmlns:p14="http://schemas.microsoft.com/office/powerpoint/2010/main" val="13249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003976"/>
            <a:ext cx="6798736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441366-4A97-2FAD-66CE-CA62E3F39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2870"/>
            <a:ext cx="6923625" cy="3744519"/>
          </a:xfrm>
          <a:solidFill>
            <a:srgbClr val="92D050"/>
          </a:solidFill>
        </p:spPr>
        <p:txBody>
          <a:bodyPr/>
          <a:lstStyle/>
          <a:p>
            <a:pPr algn="just" rt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Mitra" panose="00000400000000000000" pitchFamily="2" charset="-78"/>
              </a:rPr>
              <a:t>بیمار را به انجام فعالیت های مختلف تا حد امکان کمک کنید؛ استقلال بیمار را تا حد امکان حفظ کنید.</a:t>
            </a:r>
          </a:p>
          <a:p>
            <a:pPr algn="just" rt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Mitra" panose="00000400000000000000" pitchFamily="2" charset="-78"/>
              </a:rPr>
              <a:t>در انجام فعالیت های مربوط به بهداشت فردی (کوتاه کردن ناخن، اصلاح صورت و ...) به وی کمک کنید.</a:t>
            </a:r>
          </a:p>
          <a:p>
            <a:pPr algn="just" rt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Mitra" panose="00000400000000000000" pitchFamily="2" charset="-78"/>
              </a:rPr>
              <a:t>برای انجام فعالیت مورد نظر، زمان کافی در اختیار بیمار قرار دهید.</a:t>
            </a:r>
          </a:p>
          <a:p>
            <a:pPr algn="just" rt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Mitra" panose="00000400000000000000" pitchFamily="2" charset="-78"/>
              </a:rPr>
              <a:t>برخی از فعالیت های روزمره مفید برای بیماران: دیدار خانواده و دوستان، مشارکت در آشپزی، رفتن به رستوران/پارک و ..، </a:t>
            </a:r>
            <a:r>
              <a:rPr lang="fa-IR" b="1" u="sng" dirty="0">
                <a:cs typeface="B Mitra" panose="00000400000000000000" pitchFamily="2" charset="-78"/>
              </a:rPr>
              <a:t>پیاده روی </a:t>
            </a:r>
            <a:r>
              <a:rPr lang="fa-IR" dirty="0">
                <a:cs typeface="B Mitra" panose="00000400000000000000" pitchFamily="2" charset="-78"/>
              </a:rPr>
              <a:t>و حرکات کششی، </a:t>
            </a:r>
            <a:r>
              <a:rPr lang="fa-IR" b="1" u="sng" dirty="0">
                <a:cs typeface="B Mitra" panose="00000400000000000000" pitchFamily="2" charset="-78"/>
              </a:rPr>
              <a:t>تماشای فیلم</a:t>
            </a:r>
            <a:r>
              <a:rPr lang="fa-IR" dirty="0">
                <a:cs typeface="B Mitra" panose="00000400000000000000" pitchFamily="2" charset="-78"/>
              </a:rPr>
              <a:t>، کمک در کارهای خانه مانند مرتب کردن لباس و باغبانی، رقصیدن، گوش دادن به  موسیقی</a:t>
            </a:r>
            <a:endParaRPr lang="en-US" dirty="0">
              <a:cs typeface="B Mitra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7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5698">
        <p14:gallery dir="r"/>
      </p:transition>
    </mc:Choice>
    <mc:Fallback xmlns="">
      <p:transition spd="slow" advTm="17569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مشکلات رایج بیماران</a:t>
            </a:r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520" y="1988800"/>
            <a:ext cx="7772400" cy="4104570"/>
          </a:xfr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اختلال در برقراری ارتباط</a:t>
            </a:r>
          </a:p>
          <a:p>
            <a:pPr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خطر آسیب دیدگی</a:t>
            </a:r>
          </a:p>
          <a:p>
            <a:pPr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نقص در مراقبت از خود</a:t>
            </a:r>
          </a:p>
          <a:p>
            <a:pPr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بی اختیاری فوریتی ادرار و مدفوع</a:t>
            </a:r>
          </a:p>
          <a:p>
            <a:pPr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اختلال در تغذیه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89513">
        <p14:vortex/>
      </p:transition>
    </mc:Choice>
    <mc:Fallback xmlns="">
      <p:transition spd="slow" advTm="289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xmlns="" id="{3C56926B-CB37-D360-F7C9-E5D649F86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2200" y="2276840"/>
            <a:ext cx="2845259" cy="2304320"/>
          </a:xfrm>
        </p:spPr>
        <p:txBody>
          <a:bodyPr>
            <a:normAutofit/>
          </a:bodyPr>
          <a:lstStyle/>
          <a:p>
            <a:pPr algn="ctr"/>
            <a:r>
              <a:rPr lang="fa-IR" sz="5400" dirty="0">
                <a:solidFill>
                  <a:schemeClr val="tx1"/>
                </a:solidFill>
                <a:cs typeface="B Titr" panose="00000700000000000000" pitchFamily="2" charset="-78"/>
              </a:rPr>
              <a:t>اختلال در تغذیه</a:t>
            </a:r>
            <a:endParaRPr lang="en-US" sz="5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517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911">
        <p15:prstTrans prst="fallOver" invX="1"/>
      </p:transition>
    </mc:Choice>
    <mc:Fallback xmlns="">
      <p:transition spd="slow" advTm="13911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1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510" y="1628750"/>
            <a:ext cx="7772400" cy="4680650"/>
          </a:xfr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صبحانه مفصلی میل شود.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وعده های غذایی در زمان مشخص مصرف شود.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غذا در محیط آرام و بدون سر و صدا میل شود.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میان وعده های مقوی خورده شود.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از غذاهایی که به جویدن زیاد نیاز ندارد استفاده شود.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رژیم غذایی بیماران، کم چرب و سرشار از میوه ها</a:t>
            </a:r>
          </a:p>
          <a:p>
            <a:pPr marL="0" indent="0" algn="just" rtl="1">
              <a:buNone/>
            </a:pPr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    و سبزی های تازه، امگا 3 و ویتامین باشد.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مایعات به حد کافی مصرف شود.</a:t>
            </a:r>
          </a:p>
          <a:p>
            <a:pPr algn="just" rtl="1"/>
            <a:r>
              <a:rPr lang="fa-IR" sz="25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از بشقاب های رنگی برای سرو غذا استفاده شود.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E3E285-387E-635B-B856-43D6A3002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0" y="1772770"/>
            <a:ext cx="2587755" cy="2232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EABAF9-6C03-D8B5-5CCE-96E6820D0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0" y="4085677"/>
            <a:ext cx="258775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791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5698">
        <p15:prstTrans prst="crush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Content Placeholder 6" descr="001Y052lW0W[1]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xmlns="" id="{3C56926B-CB37-D360-F7C9-E5D649F86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140" y="2708900"/>
            <a:ext cx="3563860" cy="201628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chemeClr val="bg1">
                    <a:lumMod val="10000"/>
                  </a:schemeClr>
                </a:solidFill>
                <a:cs typeface="B Titr" panose="00000700000000000000" pitchFamily="2" charset="-78"/>
              </a:rPr>
              <a:t>اختلال در برقراری ارتباط کلامی</a:t>
            </a:r>
            <a:endParaRPr lang="en-US" sz="3600" dirty="0">
              <a:solidFill>
                <a:schemeClr val="bg1">
                  <a:lumMod val="1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967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911">
        <p15:prstTrans prst="fracture"/>
      </p:transition>
    </mc:Choice>
    <mc:Fallback xmlns="">
      <p:transition spd="slow" advTm="1391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2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00" y="1700760"/>
            <a:ext cx="8065120" cy="4608640"/>
          </a:xfr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با بیمار </a:t>
            </a:r>
            <a:r>
              <a:rPr lang="fa-IR" sz="2800" u="sng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آهسته و شمرده</a:t>
            </a:r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و </a:t>
            </a:r>
            <a:r>
              <a:rPr lang="fa-IR" sz="2800" u="sng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ساده</a:t>
            </a:r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صحبت کنید، </a:t>
            </a:r>
            <a:r>
              <a:rPr lang="fa-IR" sz="2800" u="sng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تن صدا پایین</a:t>
            </a:r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باشد، و لحن </a:t>
            </a:r>
            <a:r>
              <a:rPr lang="fa-IR" sz="2800" u="sng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قاطع</a:t>
            </a:r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داشته باشید.</a:t>
            </a:r>
          </a:p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خود را به بیمار معرفی کنید و او را با نام صدا بزنید.</a:t>
            </a:r>
          </a:p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حین صحبت، چهره تان رو به نور باشد و مستقیم به صورت بیمار نگاه کنید.</a:t>
            </a:r>
          </a:p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به بیمار بی اعتنایی نکنید حتی با وجود ناتوانی در مکالمه و او را در گفتگوی خودتان شرکت دهید.</a:t>
            </a:r>
          </a:p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مطمئن شوید بیمار از عینک و سمعک خود استفاده کرده است.</a:t>
            </a:r>
          </a:p>
          <a:p>
            <a:pPr algn="just" rtl="1"/>
            <a:endParaRPr lang="fa-IR" sz="28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endParaRPr lang="fa-IR" sz="28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endParaRPr lang="en-US" sz="24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FB08853-1D76-A410-E5C7-643D897F2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87" y="5013220"/>
            <a:ext cx="2562225" cy="1296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45428EB-DE15-52F4-99E4-3E4568EF15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0" b="36558"/>
          <a:stretch/>
        </p:blipFill>
        <p:spPr>
          <a:xfrm>
            <a:off x="6300240" y="5085230"/>
            <a:ext cx="2143125" cy="1152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238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5698">
        <p15:prstTrans prst="pageCurlDouble" invX="1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2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</a:t>
            </a:r>
            <a:r>
              <a:rPr lang="fa-IR" sz="4400" dirty="0">
                <a:solidFill>
                  <a:schemeClr val="tx1"/>
                </a:solidFill>
                <a:cs typeface="B Mitra" panose="00000400000000000000" pitchFamily="2" charset="-78"/>
              </a:rPr>
              <a:t> ادامه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00" y="1700760"/>
            <a:ext cx="8065120" cy="4608640"/>
          </a:xfr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طوری رفتار کنید که بیمار احساس کند شان او حفظ شده است و مورد احترام است.</a:t>
            </a:r>
          </a:p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هرگز با لحن توهین آمیز با بیمار صحبت نکنید.</a:t>
            </a:r>
          </a:p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موجب نشوید بیمار از ترس از جا پریده و وحشت نماید.</a:t>
            </a:r>
          </a:p>
          <a:p>
            <a:pPr algn="just" rtl="1"/>
            <a:endParaRPr lang="fa-IR" sz="28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endParaRPr lang="fa-IR" sz="28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endParaRPr lang="fa-IR" sz="28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در هر بار، بیش از یک دستور به بیمار ندهید. همزمان چند سئوال نپرسید.</a:t>
            </a:r>
          </a:p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تا حد امکان، هر روز یک نفر از بیمار مراقبت کند.</a:t>
            </a:r>
          </a:p>
          <a:p>
            <a:pPr algn="just" rtl="1"/>
            <a:endParaRPr lang="fa-IR" sz="28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endParaRPr lang="en-US" sz="24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64985C-C2BA-2AA5-20E3-185E7A808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2276840"/>
            <a:ext cx="2095500" cy="252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D158C8-AA7A-CA68-02CC-CD28D202E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05" y="3701815"/>
            <a:ext cx="3145540" cy="1527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4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5698">
        <p15:prstTrans prst="airplane" invX="1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2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</a:t>
            </a:r>
            <a:r>
              <a:rPr lang="fa-IR" sz="4400" dirty="0">
                <a:solidFill>
                  <a:schemeClr val="tx1"/>
                </a:solidFill>
                <a:cs typeface="B Mitra" panose="00000400000000000000" pitchFamily="2" charset="-78"/>
              </a:rPr>
              <a:t> ادامه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00" y="1700760"/>
            <a:ext cx="8065120" cy="4608640"/>
          </a:xfr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رفتار مثبت بیمار را با توجه و محبت تقویت کنید و رفتار بد او را نادیده بگیرید.</a:t>
            </a:r>
          </a:p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عصبانیت و ناراحتی خود را در حضور بیمار ابراز نکنید.</a:t>
            </a:r>
          </a:p>
          <a:p>
            <a:pPr marL="0" indent="0" algn="just" rtl="1">
              <a:buNone/>
            </a:pPr>
            <a:endParaRPr lang="fa-IR" sz="24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درصورت عدم امکان برقراری ارتباط کلامی:</a:t>
            </a:r>
          </a:p>
          <a:p>
            <a:pPr marL="0" indent="0" algn="just" rtl="1">
              <a:buNone/>
            </a:pPr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- از پشت یا کنار، به بیمار نزدیک نشوید.</a:t>
            </a:r>
          </a:p>
          <a:p>
            <a:pPr marL="0" indent="0" algn="just" rtl="1">
              <a:buNone/>
            </a:pPr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- حالت چهره تان مثبت باشد و از زبان بدن استفاده کنید.</a:t>
            </a:r>
          </a:p>
          <a:p>
            <a:pPr marL="0" indent="0" algn="just" rtl="1">
              <a:buNone/>
            </a:pPr>
            <a:r>
              <a:rPr lang="fa-IR" sz="28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از نشانه های غیر کلامی مثل حرکات دست برای بیان "لطفا دنبال من بیا" یا "لطفا این قرص را بخور" استفاده کنید.</a:t>
            </a:r>
          </a:p>
          <a:p>
            <a:pPr algn="just" rtl="1"/>
            <a:endParaRPr lang="en-US" sz="24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FBCB64-76C4-D9D8-CBB6-47BF8C0025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r="15592"/>
          <a:stretch/>
        </p:blipFill>
        <p:spPr>
          <a:xfrm>
            <a:off x="1086347" y="2276840"/>
            <a:ext cx="2304320" cy="2448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48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5698">
        <p15:prstTrans prst="peelOff" invX="1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1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تدابیر </a:t>
            </a:r>
            <a:r>
              <a:rPr lang="fa-IR" sz="4000" dirty="0">
                <a:solidFill>
                  <a:schemeClr val="tx1"/>
                </a:solidFill>
                <a:cs typeface="B Mitra" panose="00000400000000000000" pitchFamily="2" charset="-78"/>
              </a:rPr>
              <a:t>ادامه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110" y="1628750"/>
            <a:ext cx="3672510" cy="4608640"/>
          </a:xfrm>
          <a:solidFill>
            <a:srgbClr val="FF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به رفتارهای غیر کلامی بیمار توجه کنید (افزایش حرکات و اشارات دست، برگرداندن چهره یا به پایین نگاه کردن، و ...)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توجه به نشانه های رفتاری مبنی بر ناراحتی و عدم آرامش بیمار (تنفس پرسروصدا، غرولند مداوم، چهره غمگین یا هراسناک، درهم کشیدن صورت، بی قراری، قدم زدن، حرکت دادن دستگیره در، بالا بردن تن صدا، و ...)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9A0642-9EA1-48C7-7CA0-F3CB6C743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0" y="1628750"/>
            <a:ext cx="4359900" cy="4608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39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5698">
        <p15:prstTrans prst="crush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09B1F-3AB4-4BE1-84EA-515B719A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D47E26-8D5D-4CA6-B6DA-5C1EF0CEE1C8}" type="datetime8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اکتبر 16، 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9AD31A-5849-4AF2-9335-CC3626DA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1514F-1AE8-4156-948B-EB384B95FB4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65DC850-DBDB-4195-8B4A-8E7A22A2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120" y="2996940"/>
            <a:ext cx="3960550" cy="1440200"/>
          </a:xfrm>
        </p:spPr>
        <p:txBody>
          <a:bodyPr>
            <a:normAutofit/>
          </a:bodyPr>
          <a:lstStyle/>
          <a:p>
            <a:pPr algn="ctr"/>
            <a:r>
              <a:rPr lang="fa-IR" sz="3800" dirty="0">
                <a:solidFill>
                  <a:schemeClr val="bg1"/>
                </a:solidFill>
                <a:cs typeface="B Titr" panose="00000700000000000000" pitchFamily="2" charset="-78"/>
              </a:rPr>
              <a:t>خطر آسیب دیدگی</a:t>
            </a:r>
          </a:p>
        </p:txBody>
      </p:sp>
    </p:spTree>
    <p:extLst>
      <p:ext uri="{BB962C8B-B14F-4D97-AF65-F5344CB8AC3E}">
        <p14:creationId xmlns:p14="http://schemas.microsoft.com/office/powerpoint/2010/main" val="71218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10" y="260560"/>
            <a:ext cx="7772400" cy="10081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a-IR" dirty="0">
                <a:solidFill>
                  <a:schemeClr val="bg1">
                    <a:lumMod val="10000"/>
                  </a:schemeClr>
                </a:solidFill>
                <a:cs typeface="B Titr" panose="00000700000000000000" pitchFamily="2" charset="-78"/>
              </a:rPr>
              <a:t>تدابیر</a:t>
            </a:r>
            <a:endParaRPr lang="en-US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2E0D4-A73E-89BF-EE50-949DE871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510" y="1700760"/>
            <a:ext cx="7772400" cy="4608640"/>
          </a:xfrm>
          <a:solidFill>
            <a:srgbClr val="FF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just" rtl="1">
              <a:buNone/>
            </a:pPr>
            <a:r>
              <a:rPr lang="fa-IR" sz="2600" b="1" u="sng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منابع آسیب دیدگی:</a:t>
            </a:r>
            <a:r>
              <a:rPr lang="fa-IR" sz="2600" b="1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وسایل الکتریکی، مواد سمی،</a:t>
            </a:r>
          </a:p>
          <a:p>
            <a:pPr marL="0" indent="0" algn="just" rtl="1">
              <a:buNone/>
            </a:pPr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تاخوردگی فرش، آب داغ، نور ناکافی، درب قفل نشده.</a:t>
            </a:r>
          </a:p>
          <a:p>
            <a:pPr marL="0" indent="0" algn="just" rtl="1">
              <a:buNone/>
            </a:pPr>
            <a:endParaRPr lang="fa-IR" sz="2600" dirty="0">
              <a:solidFill>
                <a:schemeClr val="bg1">
                  <a:lumMod val="10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از قفل بودن درها و پنجره ها مطمئن شوید.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با گذاشتن یک صندلی سنگین در جلوی مناطق</a:t>
            </a:r>
          </a:p>
          <a:p>
            <a:pPr marL="0" indent="0" algn="just" rtl="1">
              <a:buNone/>
            </a:pPr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   ناامن، آنها را مسدود کنید.</a:t>
            </a:r>
          </a:p>
          <a:p>
            <a:pPr algn="just" rtl="1"/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سیم تلفن، سیم های رابط بلند، و سیم های برق</a:t>
            </a:r>
          </a:p>
          <a:p>
            <a:pPr marL="0" indent="0" algn="just" rtl="1">
              <a:buNone/>
            </a:pPr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    رد شده از حاشیه دیوار را از محیط دور نمایید.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2600" dirty="0">
                <a:solidFill>
                  <a:schemeClr val="bg1">
                    <a:lumMod val="10000"/>
                  </a:schemeClr>
                </a:solidFill>
                <a:cs typeface="B Mitra" panose="00000400000000000000" pitchFamily="2" charset="-78"/>
              </a:rPr>
              <a:t>تعداد آینه های خانه را کمتر کنید.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075181-B39A-EE60-A21C-3D3E51E681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2"/>
          <a:stretch/>
        </p:blipFill>
        <p:spPr>
          <a:xfrm>
            <a:off x="1187530" y="1824104"/>
            <a:ext cx="2660520" cy="146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F2DA2E-F789-3A1D-EBB1-509CE0296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0" y="3317314"/>
            <a:ext cx="2660520" cy="1461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FBED89-AD43-25B2-5C02-0167B6F62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0" y="4810524"/>
            <a:ext cx="2660520" cy="1498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670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75698">
        <p15:prstTrans prst="origami" invX="1"/>
      </p:transition>
    </mc:Choice>
    <mc:Fallback xmlns="">
      <p:transition spd="slow" advTm="17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1.2|101.8|18.8|24.7|59.5|32.8|1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ad`s 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Mincho" pitchFamily="49" charset="-128"/>
            <a:cs typeface="Tit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Mincho" pitchFamily="49" charset="-128"/>
            <a:cs typeface="Titr" pitchFamily="2" charset="-7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7">
        <a:dk1>
          <a:srgbClr val="000000"/>
        </a:dk1>
        <a:lt1>
          <a:srgbClr val="CCCC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E2E2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8">
        <a:dk1>
          <a:srgbClr val="000000"/>
        </a:dk1>
        <a:lt1>
          <a:srgbClr val="CCCCFF"/>
        </a:lt1>
        <a:dk2>
          <a:srgbClr val="666633"/>
        </a:dk2>
        <a:lt2>
          <a:srgbClr val="908A6C"/>
        </a:lt2>
        <a:accent1>
          <a:srgbClr val="FF9900"/>
        </a:accent1>
        <a:accent2>
          <a:srgbClr val="996633"/>
        </a:accent2>
        <a:accent3>
          <a:srgbClr val="E2E2FF"/>
        </a:accent3>
        <a:accent4>
          <a:srgbClr val="000000"/>
        </a:accent4>
        <a:accent5>
          <a:srgbClr val="FFCA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9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0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99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2D2D8A"/>
        </a:accent6>
        <a:hlink>
          <a:srgbClr val="9A9ABC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1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99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2D2D8A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2">
        <a:dk1>
          <a:srgbClr val="000000"/>
        </a:dk1>
        <a:lt1>
          <a:srgbClr val="CCFF33"/>
        </a:lt1>
        <a:dk2>
          <a:srgbClr val="181848"/>
        </a:dk2>
        <a:lt2>
          <a:srgbClr val="656F97"/>
        </a:lt2>
        <a:accent1>
          <a:srgbClr val="993366"/>
        </a:accent1>
        <a:accent2>
          <a:srgbClr val="333399"/>
        </a:accent2>
        <a:accent3>
          <a:srgbClr val="E2FFAD"/>
        </a:accent3>
        <a:accent4>
          <a:srgbClr val="000000"/>
        </a:accent4>
        <a:accent5>
          <a:srgbClr val="CAADB8"/>
        </a:accent5>
        <a:accent6>
          <a:srgbClr val="2D2D8A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3">
        <a:dk1>
          <a:srgbClr val="000000"/>
        </a:dk1>
        <a:lt1>
          <a:srgbClr val="FFFF00"/>
        </a:lt1>
        <a:dk2>
          <a:srgbClr val="181848"/>
        </a:dk2>
        <a:lt2>
          <a:srgbClr val="656F97"/>
        </a:lt2>
        <a:accent1>
          <a:srgbClr val="FFFF00"/>
        </a:accent1>
        <a:accent2>
          <a:srgbClr val="333399"/>
        </a:accent2>
        <a:accent3>
          <a:srgbClr val="FFFFAA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4">
        <a:dk1>
          <a:srgbClr val="000000"/>
        </a:dk1>
        <a:lt1>
          <a:srgbClr val="FFFF99"/>
        </a:lt1>
        <a:dk2>
          <a:srgbClr val="181848"/>
        </a:dk2>
        <a:lt2>
          <a:srgbClr val="FF0000"/>
        </a:lt2>
        <a:accent1>
          <a:srgbClr val="FFFF00"/>
        </a:accent1>
        <a:accent2>
          <a:srgbClr val="FF9900"/>
        </a:accent2>
        <a:accent3>
          <a:srgbClr val="FFFFCA"/>
        </a:accent3>
        <a:accent4>
          <a:srgbClr val="000000"/>
        </a:accent4>
        <a:accent5>
          <a:srgbClr val="FFFFAA"/>
        </a:accent5>
        <a:accent6>
          <a:srgbClr val="E78A00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5">
        <a:dk1>
          <a:srgbClr val="000000"/>
        </a:dk1>
        <a:lt1>
          <a:srgbClr val="C0C0C0"/>
        </a:lt1>
        <a:dk2>
          <a:srgbClr val="181848"/>
        </a:dk2>
        <a:lt2>
          <a:srgbClr val="FF0000"/>
        </a:lt2>
        <a:accent1>
          <a:srgbClr val="663300"/>
        </a:accent1>
        <a:accent2>
          <a:srgbClr val="FF9900"/>
        </a:accent2>
        <a:accent3>
          <a:srgbClr val="DCDCDC"/>
        </a:accent3>
        <a:accent4>
          <a:srgbClr val="000000"/>
        </a:accent4>
        <a:accent5>
          <a:srgbClr val="B8ADAA"/>
        </a:accent5>
        <a:accent6>
          <a:srgbClr val="E78A00"/>
        </a:accent6>
        <a:hlink>
          <a:srgbClr val="0E76AA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6">
        <a:dk1>
          <a:srgbClr val="000000"/>
        </a:dk1>
        <a:lt1>
          <a:srgbClr val="0000CC"/>
        </a:lt1>
        <a:dk2>
          <a:srgbClr val="181848"/>
        </a:dk2>
        <a:lt2>
          <a:srgbClr val="FF0000"/>
        </a:lt2>
        <a:accent1>
          <a:srgbClr val="663300"/>
        </a:accent1>
        <a:accent2>
          <a:srgbClr val="FF9900"/>
        </a:accent2>
        <a:accent3>
          <a:srgbClr val="AAAAE2"/>
        </a:accent3>
        <a:accent4>
          <a:srgbClr val="000000"/>
        </a:accent4>
        <a:accent5>
          <a:srgbClr val="B8ADAA"/>
        </a:accent5>
        <a:accent6>
          <a:srgbClr val="E78A00"/>
        </a:accent6>
        <a:hlink>
          <a:srgbClr val="0E76AA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ad`s Ti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Mincho" pitchFamily="49" charset="-128"/>
            <a:cs typeface="Tit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Mincho" pitchFamily="49" charset="-128"/>
            <a:cs typeface="Titr" pitchFamily="2" charset="-7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7">
        <a:dk1>
          <a:srgbClr val="000000"/>
        </a:dk1>
        <a:lt1>
          <a:srgbClr val="CCCC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E2E2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8">
        <a:dk1>
          <a:srgbClr val="000000"/>
        </a:dk1>
        <a:lt1>
          <a:srgbClr val="CCCCFF"/>
        </a:lt1>
        <a:dk2>
          <a:srgbClr val="666633"/>
        </a:dk2>
        <a:lt2>
          <a:srgbClr val="908A6C"/>
        </a:lt2>
        <a:accent1>
          <a:srgbClr val="FF9900"/>
        </a:accent1>
        <a:accent2>
          <a:srgbClr val="996633"/>
        </a:accent2>
        <a:accent3>
          <a:srgbClr val="E2E2FF"/>
        </a:accent3>
        <a:accent4>
          <a:srgbClr val="000000"/>
        </a:accent4>
        <a:accent5>
          <a:srgbClr val="FFCA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9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0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99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2D2D8A"/>
        </a:accent6>
        <a:hlink>
          <a:srgbClr val="9A9ABC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1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99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2D2D8A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2">
        <a:dk1>
          <a:srgbClr val="000000"/>
        </a:dk1>
        <a:lt1>
          <a:srgbClr val="CCFF33"/>
        </a:lt1>
        <a:dk2>
          <a:srgbClr val="181848"/>
        </a:dk2>
        <a:lt2>
          <a:srgbClr val="656F97"/>
        </a:lt2>
        <a:accent1>
          <a:srgbClr val="993366"/>
        </a:accent1>
        <a:accent2>
          <a:srgbClr val="333399"/>
        </a:accent2>
        <a:accent3>
          <a:srgbClr val="E2FFAD"/>
        </a:accent3>
        <a:accent4>
          <a:srgbClr val="000000"/>
        </a:accent4>
        <a:accent5>
          <a:srgbClr val="CAADB8"/>
        </a:accent5>
        <a:accent6>
          <a:srgbClr val="2D2D8A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3">
        <a:dk1>
          <a:srgbClr val="000000"/>
        </a:dk1>
        <a:lt1>
          <a:srgbClr val="FFFF00"/>
        </a:lt1>
        <a:dk2>
          <a:srgbClr val="181848"/>
        </a:dk2>
        <a:lt2>
          <a:srgbClr val="656F97"/>
        </a:lt2>
        <a:accent1>
          <a:srgbClr val="FFFF00"/>
        </a:accent1>
        <a:accent2>
          <a:srgbClr val="333399"/>
        </a:accent2>
        <a:accent3>
          <a:srgbClr val="FFFFAA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4">
        <a:dk1>
          <a:srgbClr val="000000"/>
        </a:dk1>
        <a:lt1>
          <a:srgbClr val="FFFF99"/>
        </a:lt1>
        <a:dk2>
          <a:srgbClr val="181848"/>
        </a:dk2>
        <a:lt2>
          <a:srgbClr val="FF0000"/>
        </a:lt2>
        <a:accent1>
          <a:srgbClr val="FFFF00"/>
        </a:accent1>
        <a:accent2>
          <a:srgbClr val="FF9900"/>
        </a:accent2>
        <a:accent3>
          <a:srgbClr val="FFFFCA"/>
        </a:accent3>
        <a:accent4>
          <a:srgbClr val="000000"/>
        </a:accent4>
        <a:accent5>
          <a:srgbClr val="FFFFAA"/>
        </a:accent5>
        <a:accent6>
          <a:srgbClr val="E78A00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5">
        <a:dk1>
          <a:srgbClr val="000000"/>
        </a:dk1>
        <a:lt1>
          <a:srgbClr val="C0C0C0"/>
        </a:lt1>
        <a:dk2>
          <a:srgbClr val="181848"/>
        </a:dk2>
        <a:lt2>
          <a:srgbClr val="FF0000"/>
        </a:lt2>
        <a:accent1>
          <a:srgbClr val="663300"/>
        </a:accent1>
        <a:accent2>
          <a:srgbClr val="FF9900"/>
        </a:accent2>
        <a:accent3>
          <a:srgbClr val="DCDCDC"/>
        </a:accent3>
        <a:accent4>
          <a:srgbClr val="000000"/>
        </a:accent4>
        <a:accent5>
          <a:srgbClr val="B8ADAA"/>
        </a:accent5>
        <a:accent6>
          <a:srgbClr val="E78A00"/>
        </a:accent6>
        <a:hlink>
          <a:srgbClr val="0E76AA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6">
        <a:dk1>
          <a:srgbClr val="000000"/>
        </a:dk1>
        <a:lt1>
          <a:srgbClr val="0000CC"/>
        </a:lt1>
        <a:dk2>
          <a:srgbClr val="181848"/>
        </a:dk2>
        <a:lt2>
          <a:srgbClr val="FF0000"/>
        </a:lt2>
        <a:accent1>
          <a:srgbClr val="663300"/>
        </a:accent1>
        <a:accent2>
          <a:srgbClr val="FF9900"/>
        </a:accent2>
        <a:accent3>
          <a:srgbClr val="AAAAE2"/>
        </a:accent3>
        <a:accent4>
          <a:srgbClr val="000000"/>
        </a:accent4>
        <a:accent5>
          <a:srgbClr val="B8ADAA"/>
        </a:accent5>
        <a:accent6>
          <a:srgbClr val="E78A00"/>
        </a:accent6>
        <a:hlink>
          <a:srgbClr val="0E76AA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ad`s Ti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Mincho" pitchFamily="49" charset="-128"/>
            <a:cs typeface="Tit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Mincho" pitchFamily="49" charset="-128"/>
            <a:cs typeface="Titr" pitchFamily="2" charset="-7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7">
        <a:dk1>
          <a:srgbClr val="000000"/>
        </a:dk1>
        <a:lt1>
          <a:srgbClr val="CCCC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E2E2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8">
        <a:dk1>
          <a:srgbClr val="000000"/>
        </a:dk1>
        <a:lt1>
          <a:srgbClr val="CCCCFF"/>
        </a:lt1>
        <a:dk2>
          <a:srgbClr val="666633"/>
        </a:dk2>
        <a:lt2>
          <a:srgbClr val="908A6C"/>
        </a:lt2>
        <a:accent1>
          <a:srgbClr val="FF9900"/>
        </a:accent1>
        <a:accent2>
          <a:srgbClr val="996633"/>
        </a:accent2>
        <a:accent3>
          <a:srgbClr val="E2E2FF"/>
        </a:accent3>
        <a:accent4>
          <a:srgbClr val="000000"/>
        </a:accent4>
        <a:accent5>
          <a:srgbClr val="FFCA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9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0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99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2D2D8A"/>
        </a:accent6>
        <a:hlink>
          <a:srgbClr val="9A9ABC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1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99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2D2D8A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2">
        <a:dk1>
          <a:srgbClr val="000000"/>
        </a:dk1>
        <a:lt1>
          <a:srgbClr val="CCFF33"/>
        </a:lt1>
        <a:dk2>
          <a:srgbClr val="181848"/>
        </a:dk2>
        <a:lt2>
          <a:srgbClr val="656F97"/>
        </a:lt2>
        <a:accent1>
          <a:srgbClr val="993366"/>
        </a:accent1>
        <a:accent2>
          <a:srgbClr val="333399"/>
        </a:accent2>
        <a:accent3>
          <a:srgbClr val="E2FFAD"/>
        </a:accent3>
        <a:accent4>
          <a:srgbClr val="000000"/>
        </a:accent4>
        <a:accent5>
          <a:srgbClr val="CAADB8"/>
        </a:accent5>
        <a:accent6>
          <a:srgbClr val="2D2D8A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3">
        <a:dk1>
          <a:srgbClr val="000000"/>
        </a:dk1>
        <a:lt1>
          <a:srgbClr val="FFFF00"/>
        </a:lt1>
        <a:dk2>
          <a:srgbClr val="181848"/>
        </a:dk2>
        <a:lt2>
          <a:srgbClr val="656F97"/>
        </a:lt2>
        <a:accent1>
          <a:srgbClr val="FFFF00"/>
        </a:accent1>
        <a:accent2>
          <a:srgbClr val="333399"/>
        </a:accent2>
        <a:accent3>
          <a:srgbClr val="FFFFAA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4">
        <a:dk1>
          <a:srgbClr val="000000"/>
        </a:dk1>
        <a:lt1>
          <a:srgbClr val="FFFF99"/>
        </a:lt1>
        <a:dk2>
          <a:srgbClr val="181848"/>
        </a:dk2>
        <a:lt2>
          <a:srgbClr val="FF0000"/>
        </a:lt2>
        <a:accent1>
          <a:srgbClr val="FFFF00"/>
        </a:accent1>
        <a:accent2>
          <a:srgbClr val="FF9900"/>
        </a:accent2>
        <a:accent3>
          <a:srgbClr val="FFFFCA"/>
        </a:accent3>
        <a:accent4>
          <a:srgbClr val="000000"/>
        </a:accent4>
        <a:accent5>
          <a:srgbClr val="FFFFAA"/>
        </a:accent5>
        <a:accent6>
          <a:srgbClr val="E78A00"/>
        </a:accent6>
        <a:hlink>
          <a:srgbClr val="DA7CD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5">
        <a:dk1>
          <a:srgbClr val="000000"/>
        </a:dk1>
        <a:lt1>
          <a:srgbClr val="C0C0C0"/>
        </a:lt1>
        <a:dk2>
          <a:srgbClr val="181848"/>
        </a:dk2>
        <a:lt2>
          <a:srgbClr val="FF0000"/>
        </a:lt2>
        <a:accent1>
          <a:srgbClr val="663300"/>
        </a:accent1>
        <a:accent2>
          <a:srgbClr val="FF9900"/>
        </a:accent2>
        <a:accent3>
          <a:srgbClr val="DCDCDC"/>
        </a:accent3>
        <a:accent4>
          <a:srgbClr val="000000"/>
        </a:accent4>
        <a:accent5>
          <a:srgbClr val="B8ADAA"/>
        </a:accent5>
        <a:accent6>
          <a:srgbClr val="E78A00"/>
        </a:accent6>
        <a:hlink>
          <a:srgbClr val="0E76AA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16">
        <a:dk1>
          <a:srgbClr val="000000"/>
        </a:dk1>
        <a:lt1>
          <a:srgbClr val="0000CC"/>
        </a:lt1>
        <a:dk2>
          <a:srgbClr val="181848"/>
        </a:dk2>
        <a:lt2>
          <a:srgbClr val="FF0000"/>
        </a:lt2>
        <a:accent1>
          <a:srgbClr val="663300"/>
        </a:accent1>
        <a:accent2>
          <a:srgbClr val="FF9900"/>
        </a:accent2>
        <a:accent3>
          <a:srgbClr val="AAAAE2"/>
        </a:accent3>
        <a:accent4>
          <a:srgbClr val="000000"/>
        </a:accent4>
        <a:accent5>
          <a:srgbClr val="B8ADAA"/>
        </a:accent5>
        <a:accent6>
          <a:srgbClr val="E78A00"/>
        </a:accent6>
        <a:hlink>
          <a:srgbClr val="0E76AA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mpany Handbook">
  <a:themeElements>
    <a:clrScheme name="Company Handbook 4">
      <a:dk1>
        <a:srgbClr val="660066"/>
      </a:dk1>
      <a:lt1>
        <a:srgbClr val="EAEAEA"/>
      </a:lt1>
      <a:dk2>
        <a:srgbClr val="3366CC"/>
      </a:dk2>
      <a:lt2>
        <a:srgbClr val="7A7C93"/>
      </a:lt2>
      <a:accent1>
        <a:srgbClr val="00CCCC"/>
      </a:accent1>
      <a:accent2>
        <a:srgbClr val="CC66FF"/>
      </a:accent2>
      <a:accent3>
        <a:srgbClr val="F3F3F3"/>
      </a:accent3>
      <a:accent4>
        <a:srgbClr val="560056"/>
      </a:accent4>
      <a:accent5>
        <a:srgbClr val="AAE2E2"/>
      </a:accent5>
      <a:accent6>
        <a:srgbClr val="B95CE7"/>
      </a:accent6>
      <a:hlink>
        <a:srgbClr val="FF9966"/>
      </a:hlink>
      <a:folHlink>
        <a:srgbClr val="FFCC66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eathered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7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1_Feathe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Override1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47988</TotalTime>
  <Words>1163</Words>
  <Application>Microsoft Office PowerPoint</Application>
  <PresentationFormat>On-screen Show (4:3)</PresentationFormat>
  <Paragraphs>110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6" baseType="lpstr">
      <vt:lpstr>Arial</vt:lpstr>
      <vt:lpstr>Arial Black</vt:lpstr>
      <vt:lpstr>B Mitra</vt:lpstr>
      <vt:lpstr>B Roya</vt:lpstr>
      <vt:lpstr>B Titr</vt:lpstr>
      <vt:lpstr>Calibri</vt:lpstr>
      <vt:lpstr>Century Gothic</vt:lpstr>
      <vt:lpstr>Century Schoolbook</vt:lpstr>
      <vt:lpstr>Corbel</vt:lpstr>
      <vt:lpstr>Garamond</vt:lpstr>
      <vt:lpstr>Helvetica</vt:lpstr>
      <vt:lpstr>Times New Roman</vt:lpstr>
      <vt:lpstr>Titr</vt:lpstr>
      <vt:lpstr>Wingdings</vt:lpstr>
      <vt:lpstr>Wingdings 3</vt:lpstr>
      <vt:lpstr>Dad`s Tie</vt:lpstr>
      <vt:lpstr>1_Dad`s Tie</vt:lpstr>
      <vt:lpstr>2_Dad`s Tie</vt:lpstr>
      <vt:lpstr>Conception personnalisée</vt:lpstr>
      <vt:lpstr>2_Company Handbook</vt:lpstr>
      <vt:lpstr>Feathered</vt:lpstr>
      <vt:lpstr>Ion Boardroom</vt:lpstr>
      <vt:lpstr>Organic</vt:lpstr>
      <vt:lpstr>1_Feathered</vt:lpstr>
      <vt:lpstr>مراقبت از مبتلایان به آلزایمر</vt:lpstr>
      <vt:lpstr>مشکلات رایج بیماران</vt:lpstr>
      <vt:lpstr>اختلال در برقراری ارتباط کلامی</vt:lpstr>
      <vt:lpstr>تدابیر</vt:lpstr>
      <vt:lpstr>تدابیر ادامه</vt:lpstr>
      <vt:lpstr>تدابیر ادامه</vt:lpstr>
      <vt:lpstr>تدابیر ادامه</vt:lpstr>
      <vt:lpstr>خطر آسیب دیدگی</vt:lpstr>
      <vt:lpstr>تدابیر</vt:lpstr>
      <vt:lpstr>تدابیر ادامه</vt:lpstr>
      <vt:lpstr>تدابیر ادامه</vt:lpstr>
      <vt:lpstr>تدابیر ادامه</vt:lpstr>
      <vt:lpstr>تدابیر ادامه</vt:lpstr>
      <vt:lpstr>تدابیر ادامه</vt:lpstr>
      <vt:lpstr>بی اختیاری ادرار و مدفوع</vt:lpstr>
      <vt:lpstr>تدابیر</vt:lpstr>
      <vt:lpstr>تدابیر ادامه</vt:lpstr>
      <vt:lpstr>نقص در فعالیت و  مراقبت از خود</vt:lpstr>
      <vt:lpstr>تدابیر</vt:lpstr>
      <vt:lpstr>اختلال در تغذیه</vt:lpstr>
      <vt:lpstr>تدابیر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rastar</cp:lastModifiedBy>
  <cp:revision>581</cp:revision>
  <cp:lastPrinted>2019-07-13T15:11:51Z</cp:lastPrinted>
  <dcterms:created xsi:type="dcterms:W3CDTF">2014-03-14T14:37:54Z</dcterms:created>
  <dcterms:modified xsi:type="dcterms:W3CDTF">2023-11-16T07:19:10Z</dcterms:modified>
</cp:coreProperties>
</file>